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57" r:id="rId5"/>
    <p:sldId id="263" r:id="rId6"/>
    <p:sldId id="264" r:id="rId7"/>
    <p:sldId id="265" r:id="rId8"/>
    <p:sldId id="266" r:id="rId9"/>
    <p:sldId id="267" r:id="rId10"/>
    <p:sldId id="262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7608E-62E5-4F82-85D1-3C0E3B3B0847}" type="datetimeFigureOut">
              <a:rPr lang="uk-UA" smtClean="0"/>
              <a:pPr/>
              <a:t>29.10.2015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815C4-F73F-4023-B46D-71C301EB19E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7608E-62E5-4F82-85D1-3C0E3B3B0847}" type="datetimeFigureOut">
              <a:rPr lang="uk-UA" smtClean="0"/>
              <a:pPr/>
              <a:t>29.10.2015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815C4-F73F-4023-B46D-71C301EB19E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7608E-62E5-4F82-85D1-3C0E3B3B0847}" type="datetimeFigureOut">
              <a:rPr lang="uk-UA" smtClean="0"/>
              <a:pPr/>
              <a:t>29.10.2015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815C4-F73F-4023-B46D-71C301EB19E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7608E-62E5-4F82-85D1-3C0E3B3B0847}" type="datetimeFigureOut">
              <a:rPr lang="uk-UA" smtClean="0"/>
              <a:pPr/>
              <a:t>29.10.2015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815C4-F73F-4023-B46D-71C301EB19E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7608E-62E5-4F82-85D1-3C0E3B3B0847}" type="datetimeFigureOut">
              <a:rPr lang="uk-UA" smtClean="0"/>
              <a:pPr/>
              <a:t>29.10.2015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815C4-F73F-4023-B46D-71C301EB19E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7608E-62E5-4F82-85D1-3C0E3B3B0847}" type="datetimeFigureOut">
              <a:rPr lang="uk-UA" smtClean="0"/>
              <a:pPr/>
              <a:t>29.10.2015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815C4-F73F-4023-B46D-71C301EB19E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7608E-62E5-4F82-85D1-3C0E3B3B0847}" type="datetimeFigureOut">
              <a:rPr lang="uk-UA" smtClean="0"/>
              <a:pPr/>
              <a:t>29.10.2015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815C4-F73F-4023-B46D-71C301EB19E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7608E-62E5-4F82-85D1-3C0E3B3B0847}" type="datetimeFigureOut">
              <a:rPr lang="uk-UA" smtClean="0"/>
              <a:pPr/>
              <a:t>29.10.2015</a:t>
            </a:fld>
            <a:endParaRPr lang="uk-UA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1815C4-F73F-4023-B46D-71C301EB19E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7608E-62E5-4F82-85D1-3C0E3B3B0847}" type="datetimeFigureOut">
              <a:rPr lang="uk-UA" smtClean="0"/>
              <a:pPr/>
              <a:t>29.10.2015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815C4-F73F-4023-B46D-71C301EB19E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7608E-62E5-4F82-85D1-3C0E3B3B0847}" type="datetimeFigureOut">
              <a:rPr lang="uk-UA" smtClean="0"/>
              <a:pPr/>
              <a:t>29.10.2015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E1815C4-F73F-4023-B46D-71C301EB19E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A057608E-62E5-4F82-85D1-3C0E3B3B0847}" type="datetimeFigureOut">
              <a:rPr lang="uk-UA" smtClean="0"/>
              <a:pPr/>
              <a:t>29.10.2015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815C4-F73F-4023-B46D-71C301EB19E7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057608E-62E5-4F82-85D1-3C0E3B3B0847}" type="datetimeFigureOut">
              <a:rPr lang="uk-UA" smtClean="0"/>
              <a:pPr/>
              <a:t>29.10.2015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E1815C4-F73F-4023-B46D-71C301EB19E7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155831"/>
          </a:xfrm>
        </p:spPr>
        <p:txBody>
          <a:bodyPr anchor="ctr">
            <a:normAutofit/>
          </a:bodyPr>
          <a:lstStyle/>
          <a:p>
            <a:pPr algn="ctr"/>
            <a:r>
              <a:rPr lang="uk-UA" sz="4000" i="1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Шкідливе програмне </a:t>
            </a:r>
            <a:br>
              <a:rPr lang="uk-UA" sz="4000" i="1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uk-UA" sz="4000" i="1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забезпечення.</a:t>
            </a:r>
            <a:br>
              <a:rPr lang="uk-UA" sz="4000" i="1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r>
              <a:rPr lang="uk-UA" sz="5400" i="1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Кіберзлочинність</a:t>
            </a:r>
            <a:endParaRPr lang="uk-UA" sz="5400" i="1" cap="none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026" name="Picture 2" descr="C:\Users\Царь\Desktop\Учоба\Технології захисту інформації\Круглий Стіл\d46f42c406_1219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643182"/>
            <a:ext cx="4114800" cy="2743200"/>
          </a:xfrm>
          <a:prstGeom prst="rect">
            <a:avLst/>
          </a:prstGeom>
          <a:noFill/>
        </p:spPr>
      </p:pic>
      <p:pic>
        <p:nvPicPr>
          <p:cNvPr id="1027" name="Picture 3" descr="C:\Users\Царь\Desktop\Учоба\Технології захисту інформації\Круглий Стіл\beret-pod-kontrol-internet-platezh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4143380"/>
            <a:ext cx="3810000" cy="238125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500306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Дякую за увагу</a:t>
            </a:r>
            <a:br>
              <a:rPr lang="uk-UA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</a:br>
            <a:r>
              <a:rPr lang="uk-UA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/>
            </a:r>
            <a:br>
              <a:rPr lang="uk-UA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</a:br>
            <a:r>
              <a:rPr lang="uk-UA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/>
            </a:r>
            <a:br>
              <a:rPr lang="uk-UA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</a:br>
            <a:r>
              <a:rPr lang="uk-UA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/>
            </a:r>
            <a:br>
              <a:rPr lang="uk-UA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</a:br>
            <a:r>
              <a:rPr lang="uk-UA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/>
            </a:r>
            <a:br>
              <a:rPr lang="uk-UA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</a:br>
            <a:r>
              <a:rPr lang="uk-UA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/>
            </a:r>
            <a:br>
              <a:rPr lang="uk-UA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</a:br>
            <a:r>
              <a:rPr lang="uk-UA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/>
            </a:r>
            <a:br>
              <a:rPr lang="uk-UA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</a:br>
            <a:r>
              <a:rPr lang="uk-UA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Корнієнко Олексій 301-ТН</a:t>
            </a:r>
            <a:endParaRPr lang="uk-UA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uk-UA" sz="40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Шкідливе програмне забезпечення.</a:t>
            </a:r>
            <a:endParaRPr lang="uk-UA" sz="4000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8229600" cy="26432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sz="2000" dirty="0" smtClean="0"/>
              <a:t> 	ШПЗ -  програмне забезпечення, яке перешкоджає роботі комп'ютера, збирає конфіденційну інформацію або отримує доступ до приватних комп'ютерних систем. Може проявлятися у вигляді коду, </a:t>
            </a:r>
            <a:r>
              <a:rPr lang="uk-UA" sz="2000" dirty="0" err="1" smtClean="0"/>
              <a:t>скрипта</a:t>
            </a:r>
            <a:r>
              <a:rPr lang="uk-UA" sz="2000" dirty="0" smtClean="0"/>
              <a:t>, активного контенту та іншого. </a:t>
            </a:r>
          </a:p>
          <a:p>
            <a:pPr>
              <a:buNone/>
            </a:pPr>
            <a:endParaRPr lang="uk-UA" sz="2000" dirty="0" smtClean="0"/>
          </a:p>
          <a:p>
            <a:pPr>
              <a:buNone/>
            </a:pPr>
            <a:r>
              <a:rPr lang="uk-UA" sz="2000" dirty="0" smtClean="0"/>
              <a:t>		ШПЗ </a:t>
            </a:r>
            <a:r>
              <a:rPr lang="uk-UA" sz="2000" dirty="0"/>
              <a:t>класифікують за декількома факторами, на мою думку, основний з них - це за наявністю матеріальної вигоди. </a:t>
            </a:r>
          </a:p>
          <a:p>
            <a:pPr>
              <a:buNone/>
            </a:pPr>
            <a:endParaRPr lang="uk-UA" dirty="0"/>
          </a:p>
        </p:txBody>
      </p:sp>
      <p:pic>
        <p:nvPicPr>
          <p:cNvPr id="2050" name="Picture 2" descr="C:\Users\Царь\Desktop\Учоба\Технології захисту інформації\Круглий Стіл\1397579472_2eavulfvcy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3538" y="4214813"/>
            <a:ext cx="2857500" cy="2257425"/>
          </a:xfrm>
          <a:prstGeom prst="rect">
            <a:avLst/>
          </a:prstGeom>
          <a:noFill/>
        </p:spPr>
      </p:pic>
      <p:pic>
        <p:nvPicPr>
          <p:cNvPr id="2051" name="Picture 3" descr="C:\Users\Царь\Desktop\Учоба\Технології захисту інформації\Круглий Стіл\0,_7e17m9qh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4036848"/>
            <a:ext cx="2711441" cy="282115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8"/>
            <a:ext cx="8658196" cy="7858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000" dirty="0" smtClean="0"/>
              <a:t>	Вірус-жарт – вірус, який не причиняє жодної шкоди </a:t>
            </a:r>
            <a:r>
              <a:rPr lang="uk-UA" sz="2000" dirty="0" err="1" smtClean="0"/>
              <a:t>комп</a:t>
            </a:r>
            <a:r>
              <a:rPr lang="en-US" sz="2000" dirty="0" smtClean="0"/>
              <a:t>’</a:t>
            </a:r>
            <a:r>
              <a:rPr lang="uk-UA" sz="2000" dirty="0" err="1" smtClean="0"/>
              <a:t>ютеру</a:t>
            </a:r>
            <a:r>
              <a:rPr lang="uk-UA" sz="2000" dirty="0" smtClean="0"/>
              <a:t> чи системі, його завдання полягає в розіграші користувача.</a:t>
            </a:r>
            <a:endParaRPr lang="uk-UA" sz="2000" dirty="0"/>
          </a:p>
        </p:txBody>
      </p:sp>
      <p:pic>
        <p:nvPicPr>
          <p:cNvPr id="17410" name="Picture 2" descr="C:\Users\Царь\Desktop\Учоба\Технології захисту інформації\Круглий Стіл\38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000108"/>
            <a:ext cx="4372115" cy="190499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85720" y="2857496"/>
            <a:ext cx="86439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/>
              <a:t>Небезпечні: троянський кінь, </a:t>
            </a:r>
            <a:r>
              <a:rPr lang="uk-UA" sz="2000" dirty="0" err="1" smtClean="0"/>
              <a:t>руткіт</a:t>
            </a:r>
            <a:r>
              <a:rPr lang="uk-UA" sz="2000" dirty="0" smtClean="0"/>
              <a:t>, </a:t>
            </a:r>
            <a:r>
              <a:rPr lang="uk-UA" sz="2000" dirty="0" err="1" smtClean="0"/>
              <a:t>кейлогер</a:t>
            </a:r>
            <a:r>
              <a:rPr lang="uk-UA" sz="2000" dirty="0" smtClean="0"/>
              <a:t> та ін. Такі віруси не перешкоджають роботі </a:t>
            </a:r>
            <a:r>
              <a:rPr lang="uk-UA" sz="2000" dirty="0" err="1" smtClean="0"/>
              <a:t>комп</a:t>
            </a:r>
            <a:r>
              <a:rPr lang="uk-UA" sz="2000" dirty="0" smtClean="0"/>
              <a:t>"</a:t>
            </a:r>
            <a:r>
              <a:rPr lang="uk-UA" sz="2000" dirty="0" err="1" smtClean="0"/>
              <a:t>ютера</a:t>
            </a:r>
            <a:r>
              <a:rPr lang="uk-UA" sz="2000" dirty="0" smtClean="0"/>
              <a:t>, вони викрадають конфіденційну інформацію, наприклад ваші </a:t>
            </a:r>
            <a:r>
              <a:rPr lang="uk-UA" sz="2000" dirty="0" err="1" smtClean="0"/>
              <a:t>логіни</a:t>
            </a:r>
            <a:r>
              <a:rPr lang="uk-UA" sz="2000" dirty="0" smtClean="0"/>
              <a:t> і паролі.</a:t>
            </a:r>
            <a:endParaRPr lang="uk-UA" sz="2000" dirty="0"/>
          </a:p>
        </p:txBody>
      </p:sp>
      <p:pic>
        <p:nvPicPr>
          <p:cNvPr id="17411" name="Picture 3" descr="C:\Users\Царь\Desktop\Учоба\Технології захисту інформації\Круглий Стіл\Beast_RAT_clien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3571876"/>
            <a:ext cx="3357586" cy="2497678"/>
          </a:xfrm>
          <a:prstGeom prst="rect">
            <a:avLst/>
          </a:prstGeom>
          <a:noFill/>
        </p:spPr>
      </p:pic>
      <p:pic>
        <p:nvPicPr>
          <p:cNvPr id="17412" name="Picture 4" descr="C:\Users\Царь\Desktop\Учоба\Технології захисту інформації\Круглий Стіл\key-log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3929066"/>
            <a:ext cx="5149049" cy="250030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143108" y="6488668"/>
            <a:ext cx="1100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err="1" smtClean="0"/>
              <a:t>Кейлогер</a:t>
            </a:r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357950" y="6215082"/>
            <a:ext cx="17604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Троянський </a:t>
            </a:r>
            <a:r>
              <a:rPr lang="uk-UA" dirty="0"/>
              <a:t>кінь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14290"/>
            <a:ext cx="5572164" cy="917596"/>
          </a:xfrm>
        </p:spPr>
        <p:txBody>
          <a:bodyPr>
            <a:normAutofit/>
          </a:bodyPr>
          <a:lstStyle/>
          <a:p>
            <a:r>
              <a:rPr lang="uk-UA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Кіберзлочинність</a:t>
            </a:r>
            <a:endParaRPr lang="uk-UA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85720" y="1142984"/>
            <a:ext cx="8501122" cy="271464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uk-UA" dirty="0" smtClean="0"/>
              <a:t>		</a:t>
            </a:r>
            <a:r>
              <a:rPr lang="uk-UA" sz="4400" dirty="0" smtClean="0"/>
              <a:t> Кіберзлочинність - це злочинність у так званому «віртуальному просторі». Віртуальний простір можна визначити як простір, що моделюється за допомогою </a:t>
            </a:r>
            <a:r>
              <a:rPr lang="uk-UA" sz="4400" dirty="0" smtClean="0"/>
              <a:t>комп'ютера, </a:t>
            </a:r>
            <a:r>
              <a:rPr lang="uk-UA" sz="4400" dirty="0" smtClean="0"/>
              <a:t>у якому перебувають відомості про особи, предмети, факти, </a:t>
            </a:r>
            <a:r>
              <a:rPr lang="uk-UA" sz="4400" dirty="0" smtClean="0"/>
              <a:t>події, явища </a:t>
            </a:r>
            <a:r>
              <a:rPr lang="uk-UA" sz="4400" dirty="0" smtClean="0"/>
              <a:t>і </a:t>
            </a:r>
            <a:r>
              <a:rPr lang="uk-UA" sz="4400" dirty="0" smtClean="0"/>
              <a:t>процеси, </a:t>
            </a:r>
            <a:r>
              <a:rPr lang="uk-UA" sz="4400" dirty="0" smtClean="0"/>
              <a:t>представлені в математичному, символьному або будь-якому іншому </a:t>
            </a:r>
            <a:r>
              <a:rPr lang="uk-UA" sz="4400" dirty="0" smtClean="0"/>
              <a:t>вигляді</a:t>
            </a:r>
            <a:r>
              <a:rPr lang="uk-UA" sz="4400" dirty="0" smtClean="0"/>
              <a:t>.</a:t>
            </a:r>
            <a:endParaRPr lang="uk-UA" sz="4400" dirty="0"/>
          </a:p>
        </p:txBody>
      </p:sp>
      <p:pic>
        <p:nvPicPr>
          <p:cNvPr id="3074" name="Picture 2" descr="C:\Users\Царь\Desktop\Учоба\Технології захисту інформації\Круглий Стіл\hak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428976"/>
            <a:ext cx="4572032" cy="342902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857232"/>
            <a:ext cx="7758138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>
                <a:solidFill>
                  <a:schemeClr val="tx2">
                    <a:lumMod val="75000"/>
                  </a:schemeClr>
                </a:solidFill>
              </a:rPr>
              <a:t>Кіберзлочинність</a:t>
            </a:r>
            <a:r>
              <a:rPr lang="uk-UA" sz="3200" dirty="0" smtClean="0"/>
              <a:t> - </a:t>
            </a:r>
            <a:r>
              <a:rPr lang="uk-UA" dirty="0" smtClean="0"/>
              <a:t>це злочинність у  «віртуальному </a:t>
            </a:r>
            <a:r>
              <a:rPr lang="uk-UA" dirty="0" smtClean="0"/>
              <a:t>просторі.</a:t>
            </a:r>
            <a:endParaRPr lang="uk-UA" dirty="0" smtClean="0"/>
          </a:p>
          <a:p>
            <a:pPr>
              <a:buNone/>
            </a:pPr>
            <a:r>
              <a:rPr lang="uk-UA" b="1" dirty="0" smtClean="0">
                <a:solidFill>
                  <a:schemeClr val="tx2">
                    <a:lumMod val="75000"/>
                  </a:schemeClr>
                </a:solidFill>
              </a:rPr>
              <a:t>Хакер</a:t>
            </a:r>
            <a:r>
              <a:rPr lang="uk-UA" dirty="0" smtClean="0"/>
              <a:t> -</a:t>
            </a:r>
            <a:r>
              <a:rPr lang="ru-RU" dirty="0" smtClean="0"/>
              <a:t> </a:t>
            </a:r>
            <a:r>
              <a:rPr lang="uk-UA" dirty="0" smtClean="0"/>
              <a:t>програміст, який </a:t>
            </a:r>
            <a:r>
              <a:rPr lang="uk-UA" dirty="0" smtClean="0"/>
              <a:t>навмисно </a:t>
            </a:r>
            <a:r>
              <a:rPr lang="uk-UA" dirty="0" smtClean="0"/>
              <a:t>оминає системи комп'ютерної </a:t>
            </a:r>
            <a:r>
              <a:rPr lang="uk-UA" dirty="0" smtClean="0"/>
              <a:t>безпеки.</a:t>
            </a:r>
            <a:endParaRPr lang="uk-UA" dirty="0" smtClean="0"/>
          </a:p>
          <a:p>
            <a:pPr>
              <a:buNone/>
            </a:pPr>
            <a:r>
              <a:rPr lang="uk-UA" b="1" dirty="0" smtClean="0">
                <a:solidFill>
                  <a:schemeClr val="tx2">
                    <a:lumMod val="75000"/>
                  </a:schemeClr>
                </a:solidFill>
              </a:rPr>
              <a:t>Комп'ютерний злом </a:t>
            </a:r>
            <a:r>
              <a:rPr lang="uk-UA" dirty="0" smtClean="0"/>
              <a:t>– дія, що направлена на </a:t>
            </a:r>
            <a:r>
              <a:rPr lang="ru-RU" dirty="0" smtClean="0"/>
              <a:t>злом </a:t>
            </a:r>
            <a:r>
              <a:rPr lang="uk-UA" dirty="0" smtClean="0"/>
              <a:t>системи захисту (зокрема, захисту програмного забезпечення</a:t>
            </a:r>
            <a:r>
              <a:rPr lang="uk-UA" dirty="0" smtClean="0"/>
              <a:t>).</a:t>
            </a:r>
            <a:endParaRPr lang="uk-UA" dirty="0" smtClean="0"/>
          </a:p>
          <a:p>
            <a:pPr>
              <a:buNone/>
            </a:pPr>
            <a:r>
              <a:rPr lang="uk-UA" b="1" dirty="0" smtClean="0">
                <a:solidFill>
                  <a:schemeClr val="tx2">
                    <a:lumMod val="75000"/>
                  </a:schemeClr>
                </a:solidFill>
              </a:rPr>
              <a:t>Крадіжка машинного часу </a:t>
            </a:r>
            <a:r>
              <a:rPr lang="uk-UA" dirty="0" smtClean="0"/>
              <a:t>– навмисне зменшення продуктивності </a:t>
            </a:r>
            <a:r>
              <a:rPr lang="uk-UA" dirty="0" smtClean="0"/>
              <a:t>системи.</a:t>
            </a: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9"/>
            <a:ext cx="8786874" cy="107156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dirty="0" smtClean="0"/>
              <a:t>		На сьогодні комп'ютерні злочини - це одна з найдинамічніших груп суспільно небезпечних посягань. 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85860"/>
            <a:ext cx="8429625" cy="536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1430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Галузі з найпоширенішим використання комп'ютерної техніки</a:t>
            </a:r>
            <a:endParaRPr lang="uk-UA" sz="36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Медицина</a:t>
            </a:r>
          </a:p>
          <a:p>
            <a:r>
              <a:rPr lang="uk-UA" dirty="0" smtClean="0"/>
              <a:t>Машинобудування</a:t>
            </a:r>
          </a:p>
          <a:p>
            <a:r>
              <a:rPr lang="uk-UA" dirty="0" smtClean="0"/>
              <a:t>Кібернетика</a:t>
            </a:r>
          </a:p>
          <a:p>
            <a:r>
              <a:rPr lang="uk-UA" dirty="0" smtClean="0"/>
              <a:t>Освіта</a:t>
            </a:r>
          </a:p>
          <a:p>
            <a:r>
              <a:rPr lang="uk-UA" dirty="0" smtClean="0"/>
              <a:t>Програмування</a:t>
            </a:r>
          </a:p>
          <a:p>
            <a:r>
              <a:rPr lang="uk-UA" dirty="0" smtClean="0"/>
              <a:t>Комп'ютерна графіка </a:t>
            </a:r>
            <a:r>
              <a:rPr lang="uk-UA" dirty="0" smtClean="0"/>
              <a:t>(і подібні)</a:t>
            </a:r>
            <a:endParaRPr lang="uk-UA" dirty="0" smtClean="0"/>
          </a:p>
          <a:p>
            <a:r>
              <a:rPr lang="uk-UA" dirty="0" smtClean="0"/>
              <a:t>Будівельна галузь</a:t>
            </a:r>
            <a:endParaRPr lang="uk-UA" dirty="0" smtClean="0"/>
          </a:p>
          <a:p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7467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/>
              <a:t>	Особливості: </a:t>
            </a:r>
          </a:p>
          <a:p>
            <a:r>
              <a:rPr lang="uk-UA" dirty="0" smtClean="0"/>
              <a:t>висока латентність</a:t>
            </a:r>
            <a:r>
              <a:rPr lang="en-US" dirty="0" smtClean="0"/>
              <a:t>;</a:t>
            </a:r>
            <a:r>
              <a:rPr lang="uk-UA" dirty="0" smtClean="0"/>
              <a:t> </a:t>
            </a:r>
          </a:p>
          <a:p>
            <a:r>
              <a:rPr lang="uk-UA" dirty="0" smtClean="0"/>
              <a:t>складність виявлення </a:t>
            </a:r>
            <a:r>
              <a:rPr lang="uk-UA" dirty="0" smtClean="0"/>
              <a:t>та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розслідування</a:t>
            </a:r>
            <a:r>
              <a:rPr lang="en-US" dirty="0" smtClean="0"/>
              <a:t>;</a:t>
            </a:r>
            <a:endParaRPr lang="uk-UA" dirty="0" smtClean="0"/>
          </a:p>
          <a:p>
            <a:r>
              <a:rPr lang="uk-UA" dirty="0" smtClean="0"/>
              <a:t>складність </a:t>
            </a:r>
            <a:r>
              <a:rPr lang="uk-UA" dirty="0" smtClean="0"/>
              <a:t>доказу в </a:t>
            </a:r>
            <a:r>
              <a:rPr lang="uk-UA" dirty="0" smtClean="0"/>
              <a:t>суді</a:t>
            </a:r>
            <a:r>
              <a:rPr lang="en-US" dirty="0" smtClean="0"/>
              <a:t>;</a:t>
            </a:r>
            <a:r>
              <a:rPr lang="uk-UA" dirty="0" smtClean="0"/>
              <a:t> </a:t>
            </a:r>
            <a:endParaRPr lang="uk-UA" dirty="0" smtClean="0"/>
          </a:p>
          <a:p>
            <a:r>
              <a:rPr lang="uk-UA" dirty="0" smtClean="0"/>
              <a:t>транснаціональна складова </a:t>
            </a:r>
            <a:r>
              <a:rPr lang="uk-UA" dirty="0" smtClean="0"/>
              <a:t>в основному з використанням інформаційної мережі Інтернет</a:t>
            </a:r>
            <a:r>
              <a:rPr lang="en-US" dirty="0" smtClean="0"/>
              <a:t>;</a:t>
            </a:r>
            <a:endParaRPr lang="uk-UA" dirty="0" smtClean="0"/>
          </a:p>
          <a:p>
            <a:r>
              <a:rPr lang="uk-UA" dirty="0" smtClean="0"/>
              <a:t>високий збиток </a:t>
            </a:r>
            <a:r>
              <a:rPr lang="uk-UA" dirty="0" smtClean="0"/>
              <a:t>навіть від одиничного злочину</a:t>
            </a:r>
            <a:r>
              <a:rPr lang="en-US" dirty="0" smtClean="0"/>
              <a:t>;</a:t>
            </a:r>
            <a:endParaRPr lang="uk-UA" dirty="0"/>
          </a:p>
        </p:txBody>
      </p:sp>
      <p:pic>
        <p:nvPicPr>
          <p:cNvPr id="6146" name="Picture 2" descr="C:\Users\Царь\Desktop\Учоба\Технології захисту інформації\Круглий Стіл\haker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14290"/>
            <a:ext cx="3643338" cy="240280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072050"/>
            <a:ext cx="8715436" cy="17859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uk-UA" dirty="0" smtClean="0"/>
              <a:t> Грабувати тих, кого ти не бачиш, до кого не можеш дотягтися рукою, набагато легше.</a:t>
            </a:r>
            <a:endParaRPr lang="uk-UA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42844" y="214290"/>
            <a:ext cx="8786874" cy="175736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uk-U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Першою причиною розвитку кіберзлочинності, як і будь-якого бізнесу, є прибутковість, – вона неймовірно прибуткова.</a:t>
            </a:r>
            <a:endParaRPr kumimoji="0" lang="uk-UA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170" name="Picture 2" descr="C:\Users\Царь\Desktop\Учоба\Технології захисту інформації\Круглий Стіл\_U_Hmelnickomu_zatrimali_grupu_kiber_shahrayiv_yaki_oshukali_mayzhe_dva_desyatki_lyidey_1_2015_09_22_11_14_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785926"/>
            <a:ext cx="5357850" cy="323904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221</TotalTime>
  <Words>66</Words>
  <Application>Microsoft Office PowerPoint</Application>
  <PresentationFormat>Экран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Техническая</vt:lpstr>
      <vt:lpstr>Шкідливе програмне  забезпечення. Кіберзлочинність</vt:lpstr>
      <vt:lpstr>Шкідливе програмне забезпечення.</vt:lpstr>
      <vt:lpstr>Слайд 3</vt:lpstr>
      <vt:lpstr>Кіберзлочинність</vt:lpstr>
      <vt:lpstr>Слайд 5</vt:lpstr>
      <vt:lpstr>Слайд 6</vt:lpstr>
      <vt:lpstr>Галузі з найпоширенішим використання комп'ютерної техніки</vt:lpstr>
      <vt:lpstr>Слайд 8</vt:lpstr>
      <vt:lpstr>Слайд 9</vt:lpstr>
      <vt:lpstr>Дякую за увагу       Корнієнко Олексій 301-ТН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Комп’ютерний захист і шкідливе програмне забезпечення</dc:title>
  <dc:creator>Царь</dc:creator>
  <cp:lastModifiedBy>Царь</cp:lastModifiedBy>
  <cp:revision>25</cp:revision>
  <dcterms:created xsi:type="dcterms:W3CDTF">2015-10-22T07:13:55Z</dcterms:created>
  <dcterms:modified xsi:type="dcterms:W3CDTF">2015-10-29T18:43:23Z</dcterms:modified>
</cp:coreProperties>
</file>